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notesMasterIdLst>
    <p:notesMasterId r:id="rId16"/>
  </p:notesMasterIdLst>
  <p:sldIdLst>
    <p:sldId id="256" r:id="rId2"/>
    <p:sldId id="1444" r:id="rId3"/>
    <p:sldId id="1436" r:id="rId4"/>
    <p:sldId id="1443" r:id="rId5"/>
    <p:sldId id="1435" r:id="rId6"/>
    <p:sldId id="1434" r:id="rId7"/>
    <p:sldId id="1433" r:id="rId8"/>
    <p:sldId id="1403" r:id="rId9"/>
    <p:sldId id="1437" r:id="rId10"/>
    <p:sldId id="1438" r:id="rId11"/>
    <p:sldId id="1439" r:id="rId12"/>
    <p:sldId id="1440" r:id="rId13"/>
    <p:sldId id="1441" r:id="rId14"/>
    <p:sldId id="1442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714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429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143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685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857250" algn="l" defTabSz="3429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1028700" algn="l" defTabSz="3429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1200150" algn="l" defTabSz="3429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1371600" algn="l" defTabSz="3429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71209" autoAdjust="0"/>
  </p:normalViewPr>
  <p:slideViewPr>
    <p:cSldViewPr>
      <p:cViewPr varScale="1">
        <p:scale>
          <a:sx n="65" d="100"/>
          <a:sy n="65" d="100"/>
        </p:scale>
        <p:origin x="330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7/9/2021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</a:t>
            </a:r>
            <a:r>
              <a:rPr lang="en-US" altLang="zh-CN" dirty="0"/>
              <a:t>DNN</a:t>
            </a:r>
            <a:r>
              <a:rPr lang="zh-CN" altLang="en-US" dirty="0"/>
              <a:t>有其特殊之处，以常见的</a:t>
            </a:r>
            <a:r>
              <a:rPr lang="en-US" altLang="zh-CN" dirty="0"/>
              <a:t>convolution</a:t>
            </a:r>
            <a:r>
              <a:rPr lang="zh-CN" altLang="en-US" dirty="0"/>
              <a:t>为例，在计算时将它视为一个整体</a:t>
            </a:r>
            <a:r>
              <a:rPr lang="en-US" altLang="zh-CN" dirty="0"/>
              <a:t>conv</a:t>
            </a:r>
            <a:r>
              <a:rPr lang="zh-CN" altLang="en-US" dirty="0"/>
              <a:t>还是当作矩阵乘或向量乘对待？这就和</a:t>
            </a:r>
            <a:r>
              <a:rPr lang="en-US" altLang="zh-CN" dirty="0"/>
              <a:t>backend</a:t>
            </a:r>
            <a:r>
              <a:rPr lang="zh-CN" altLang="en-US" dirty="0"/>
              <a:t>有关了，对于</a:t>
            </a:r>
            <a:r>
              <a:rPr lang="en-US" altLang="zh-CN" dirty="0"/>
              <a:t>CPU</a:t>
            </a:r>
            <a:r>
              <a:rPr lang="zh-CN" altLang="en-US" dirty="0"/>
              <a:t>，没有</a:t>
            </a:r>
            <a:r>
              <a:rPr lang="en-US" altLang="zh-CN" dirty="0"/>
              <a:t>conv</a:t>
            </a:r>
            <a:r>
              <a:rPr lang="zh-CN" altLang="en-US" dirty="0"/>
              <a:t>加速器，只能将</a:t>
            </a:r>
            <a:r>
              <a:rPr lang="en-US" altLang="zh-CN" dirty="0"/>
              <a:t>conv</a:t>
            </a:r>
            <a:r>
              <a:rPr lang="zh-CN" altLang="en-US" dirty="0"/>
              <a:t>转为矩阵乘等，在运行时调用对应的</a:t>
            </a:r>
            <a:r>
              <a:rPr lang="en-US" altLang="zh-CN" dirty="0"/>
              <a:t>kernel</a:t>
            </a:r>
            <a:r>
              <a:rPr lang="zh-CN" altLang="en-US" dirty="0"/>
              <a:t>；而对于</a:t>
            </a:r>
            <a:r>
              <a:rPr lang="en-US" altLang="zh-CN" dirty="0"/>
              <a:t>ASIC</a:t>
            </a:r>
            <a:r>
              <a:rPr lang="zh-CN" altLang="en-US" dirty="0"/>
              <a:t>，一般都有</a:t>
            </a:r>
            <a:r>
              <a:rPr lang="en-US" altLang="zh-CN" dirty="0"/>
              <a:t>conv</a:t>
            </a:r>
            <a:r>
              <a:rPr lang="zh-CN" altLang="en-US" dirty="0"/>
              <a:t>加速器，需保持</a:t>
            </a:r>
            <a:r>
              <a:rPr lang="en-US" altLang="zh-CN" dirty="0"/>
              <a:t>conv</a:t>
            </a:r>
            <a:r>
              <a:rPr lang="zh-CN" altLang="en-US" dirty="0"/>
              <a:t>的整体性，将</a:t>
            </a:r>
            <a:r>
              <a:rPr lang="en-US" altLang="zh-CN" dirty="0"/>
              <a:t>conv</a:t>
            </a:r>
            <a:r>
              <a:rPr lang="zh-CN" altLang="en-US" dirty="0"/>
              <a:t>整体喂给加速器。这样会带来一个问题，</a:t>
            </a:r>
            <a:r>
              <a:rPr lang="en-US" altLang="zh-CN" dirty="0"/>
              <a:t>backend</a:t>
            </a:r>
            <a:r>
              <a:rPr lang="zh-CN" altLang="en-US" dirty="0"/>
              <a:t>有时会需要比较原始的</a:t>
            </a:r>
            <a:r>
              <a:rPr lang="en-US" altLang="zh-CN" dirty="0"/>
              <a:t>graph</a:t>
            </a:r>
            <a:r>
              <a:rPr lang="zh-CN" altLang="en-US" dirty="0"/>
              <a:t>结构，但是这些</a:t>
            </a:r>
            <a:r>
              <a:rPr lang="en-US" altLang="zh-CN" dirty="0"/>
              <a:t>information</a:t>
            </a:r>
            <a:r>
              <a:rPr lang="zh-CN" altLang="en-US" dirty="0"/>
              <a:t>可能会在</a:t>
            </a:r>
            <a:r>
              <a:rPr lang="en-US" altLang="zh-CN" dirty="0"/>
              <a:t>frontend</a:t>
            </a:r>
            <a:r>
              <a:rPr lang="zh-CN" altLang="en-US" dirty="0"/>
              <a:t>阶段被丢失或优化掉。在选定后端之后，需要选择一个合适的前端来满足特定的要求。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977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有一个统一的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，针对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等又有各自的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684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 billion parameters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DeepSpeed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achieves the fastest BERT training record: 44 minutes on 1,024 NVIDIA V100 GPUs, compared with the best published result of 67 minutes on the same number and generation of GPUs.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dirty="0" err="1">
                <a:effectLst/>
              </a:rPr>
              <a:t>deepspeed</a:t>
            </a:r>
            <a:r>
              <a:rPr lang="zh-CN" altLang="en-US" dirty="0">
                <a:effectLst/>
              </a:rPr>
              <a:t>通过使用自己编译的</a:t>
            </a:r>
            <a:r>
              <a:rPr lang="en-US" altLang="zh-CN" dirty="0" err="1">
                <a:effectLst/>
              </a:rPr>
              <a:t>TransformerBlock</a:t>
            </a:r>
            <a:r>
              <a:rPr lang="zh-CN" altLang="en-US" dirty="0">
                <a:effectLst/>
              </a:rPr>
              <a:t>实现了</a:t>
            </a:r>
            <a:r>
              <a:rPr lang="en-US" altLang="zh-CN" dirty="0">
                <a:effectLst/>
              </a:rPr>
              <a:t>30%</a:t>
            </a:r>
            <a:r>
              <a:rPr lang="zh-CN" altLang="en-US" dirty="0">
                <a:effectLst/>
              </a:rPr>
              <a:t>的加速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376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>
                <a:effectLst/>
              </a:rPr>
              <a:t>eepspeed</a:t>
            </a:r>
            <a:r>
              <a:rPr lang="zh-CN" altLang="en-US" dirty="0">
                <a:effectLst/>
              </a:rPr>
              <a:t>中针对预训练模型在下游</a:t>
            </a:r>
            <a:r>
              <a:rPr lang="en-US" altLang="zh-CN" dirty="0">
                <a:effectLst/>
              </a:rPr>
              <a:t>inference</a:t>
            </a:r>
            <a:r>
              <a:rPr lang="zh-CN" altLang="en-US" dirty="0">
                <a:effectLst/>
              </a:rPr>
              <a:t>时小</a:t>
            </a:r>
            <a:r>
              <a:rPr lang="en-US" altLang="zh-CN" dirty="0">
                <a:effectLst/>
              </a:rPr>
              <a:t>batch</a:t>
            </a:r>
            <a:r>
              <a:rPr lang="zh-CN" altLang="en-US" dirty="0">
                <a:effectLst/>
              </a:rPr>
              <a:t>场景的优化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a single NVIDIA V100 Tensor Core GPU with 32 GB of memory can only fit up to a 10-billion-parameter model for inference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141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megatron</a:t>
            </a:r>
            <a:r>
              <a:rPr lang="zh-CN" altLang="en-US" dirty="0"/>
              <a:t>中使用</a:t>
            </a:r>
            <a:r>
              <a:rPr lang="en-US" altLang="zh-CN" dirty="0"/>
              <a:t>fused kernel</a:t>
            </a:r>
            <a:r>
              <a:rPr lang="zh-CN" altLang="en-US" dirty="0"/>
              <a:t>加速</a:t>
            </a:r>
            <a:r>
              <a:rPr lang="en-US" altLang="zh-CN" dirty="0"/>
              <a:t>https://arxiv.org/pdf/2104.04473.pdf </a:t>
            </a: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页</a:t>
            </a:r>
            <a:r>
              <a:rPr lang="en-US" altLang="zh-CN" dirty="0"/>
              <a:t>Section 4.2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322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4"/>
            <a:ext cx="9753600" cy="1956197"/>
          </a:xfrm>
          <a:prstGeom prst="rect">
            <a:avLst/>
          </a:prstGeom>
          <a:noFill/>
          <a:ln w="19050" cap="rnd" cmpd="sng" algn="ctr">
            <a:solidFill>
              <a:srgbClr val="EB641B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4"/>
            <a:ext cx="304800" cy="1956197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8"/>
            <a:ext cx="9144000" cy="1514475"/>
          </a:xfrm>
        </p:spPr>
        <p:txBody>
          <a:bodyPr anchor="ctr"/>
          <a:lstStyle>
            <a:lvl1pPr algn="ctr">
              <a:defRPr sz="32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575779"/>
            <a:ext cx="6853796" cy="719623"/>
          </a:xfrm>
          <a:ln w="9525">
            <a:solidFill>
              <a:srgbClr val="EB641B"/>
            </a:solidFill>
          </a:ln>
        </p:spPr>
        <p:txBody>
          <a:bodyPr wrap="square" anchor="ctr"/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j-cs"/>
              </a:defRPr>
            </a:lvl1pPr>
            <a:lvl2pPr marL="342891" indent="0" algn="ctr">
              <a:buNone/>
            </a:lvl2pPr>
            <a:lvl3pPr marL="685783" indent="0" algn="ctr">
              <a:buNone/>
            </a:lvl3pPr>
            <a:lvl4pPr marL="1028674" indent="0" algn="ctr">
              <a:buNone/>
            </a:lvl4pPr>
            <a:lvl5pPr marL="1371566" indent="0" algn="ctr">
              <a:buNone/>
            </a:lvl5pPr>
            <a:lvl6pPr marL="1714457" indent="0" algn="ctr">
              <a:buNone/>
            </a:lvl6pPr>
            <a:lvl7pPr marL="2057349" indent="0" algn="ctr">
              <a:buNone/>
            </a:lvl7pPr>
            <a:lvl8pPr marL="2400240" indent="0" algn="ctr">
              <a:buNone/>
            </a:lvl8pPr>
            <a:lvl9pPr marL="2743131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13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2905" y="665099"/>
            <a:ext cx="1630883" cy="71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3" y="4800600"/>
            <a:ext cx="6737351" cy="1600200"/>
          </a:xfrm>
        </p:spPr>
        <p:txBody>
          <a:bodyPr/>
          <a:lstStyle>
            <a:lvl1pPr marL="0" indent="0" algn="ctr">
              <a:buNone/>
              <a:defRPr sz="1867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464061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6197600" y="990600"/>
            <a:ext cx="0" cy="516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0603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11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892E46C6-787C-40CB-86E2-433EB040A4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2" y="5768789"/>
            <a:ext cx="10896591" cy="555812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dirty="0"/>
              <a:t>Click to edit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4028B-126E-41DB-A229-C1D73AB97D03}"/>
              </a:ext>
            </a:extLst>
          </p:cNvPr>
          <p:cNvSpPr/>
          <p:nvPr/>
        </p:nvSpPr>
        <p:spPr>
          <a:xfrm>
            <a:off x="999067" y="2438404"/>
            <a:ext cx="9753600" cy="1956197"/>
          </a:xfrm>
          <a:prstGeom prst="rect">
            <a:avLst/>
          </a:prstGeom>
          <a:noFill/>
          <a:ln w="6350" cap="rnd" cmpd="sng" algn="ctr">
            <a:solidFill>
              <a:srgbClr val="EB641B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237F401-01D3-400D-B2F2-8CA3F88E8E61}"/>
              </a:ext>
            </a:extLst>
          </p:cNvPr>
          <p:cNvSpPr/>
          <p:nvPr/>
        </p:nvSpPr>
        <p:spPr>
          <a:xfrm>
            <a:off x="999067" y="2438404"/>
            <a:ext cx="304800" cy="1956197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CCA84023-749E-48B0-9CD0-440E4F231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8167" y="2676528"/>
            <a:ext cx="9144000" cy="1514475"/>
          </a:xfrm>
        </p:spPr>
        <p:txBody>
          <a:bodyPr anchor="ctr"/>
          <a:lstStyle>
            <a:lvl1pPr algn="ctr">
              <a:defRPr sz="32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0375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 hasCustomPrompt="1"/>
          </p:nvPr>
        </p:nvSpPr>
        <p:spPr>
          <a:xfrm>
            <a:off x="609600" y="990600"/>
            <a:ext cx="10972800" cy="5334000"/>
          </a:xfrm>
        </p:spPr>
        <p:txBody>
          <a:bodyPr/>
          <a:lstStyle>
            <a:lvl1pPr>
              <a:defRPr baseline="0">
                <a:latin typeface="+mn-lt"/>
                <a:ea typeface="华文楷体" panose="02010600040101010101" pitchFamily="2" charset="-122"/>
              </a:defRPr>
            </a:lvl1pPr>
            <a:lvl2pPr>
              <a:defRPr baseline="0">
                <a:latin typeface="+mn-lt"/>
                <a:ea typeface="华文楷体" panose="02010600040101010101" pitchFamily="2" charset="-122"/>
              </a:defRPr>
            </a:lvl2pPr>
            <a:lvl3pPr>
              <a:defRPr baseline="0">
                <a:latin typeface="+mn-lt"/>
                <a:ea typeface="华文楷体" panose="02010600040101010101" pitchFamily="2" charset="-122"/>
              </a:defRPr>
            </a:lvl3pPr>
            <a:lvl4pPr>
              <a:defRPr baseline="0">
                <a:latin typeface="+mn-lt"/>
                <a:ea typeface="华文楷体" panose="02010600040101010101" pitchFamily="2" charset="-122"/>
              </a:defRPr>
            </a:lvl4pPr>
            <a:lvl5pPr>
              <a:defRPr baseline="0">
                <a:latin typeface="+mn-lt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675243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Ann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 hasCustomPrompt="1"/>
          </p:nvPr>
        </p:nvSpPr>
        <p:spPr>
          <a:xfrm>
            <a:off x="609600" y="990600"/>
            <a:ext cx="10972800" cy="4665133"/>
          </a:xfrm>
        </p:spPr>
        <p:txBody>
          <a:bodyPr/>
          <a:lstStyle>
            <a:lvl1pPr>
              <a:defRPr baseline="0">
                <a:latin typeface="+mn-ea"/>
                <a:ea typeface="+mn-ea"/>
              </a:defRPr>
            </a:lvl1pPr>
            <a:lvl2pPr>
              <a:defRPr baseline="0">
                <a:latin typeface="+mn-ea"/>
                <a:ea typeface="+mn-ea"/>
              </a:defRPr>
            </a:lvl2pPr>
            <a:lvl3pPr>
              <a:defRPr baseline="0">
                <a:latin typeface="+mn-ea"/>
                <a:ea typeface="+mn-ea"/>
              </a:defRPr>
            </a:lvl3pPr>
            <a:lvl4pPr>
              <a:defRPr baseline="0">
                <a:latin typeface="+mn-ea"/>
                <a:ea typeface="+mn-ea"/>
              </a:defRPr>
            </a:lvl4pPr>
            <a:lvl5pPr>
              <a:defRPr baseline="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AD742E7F-F0CC-451F-9FA1-B677B6F2A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2" y="5768789"/>
            <a:ext cx="10896591" cy="555812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dirty="0"/>
              <a:t>Click to edit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77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21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_Ann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10">
            <a:extLst>
              <a:ext uri="{FF2B5EF4-FFF2-40B4-BE49-F238E27FC236}">
                <a16:creationId xmlns:a16="http://schemas.microsoft.com/office/drawing/2014/main" id="{2D3C867B-4877-42A8-A627-88819E554E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2" y="5768789"/>
            <a:ext cx="10896591" cy="555812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dirty="0"/>
              <a:t>Click to edit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316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 hasCustomPrompt="1"/>
          </p:nvPr>
        </p:nvSpPr>
        <p:spPr>
          <a:xfrm>
            <a:off x="609601" y="993648"/>
            <a:ext cx="5257796" cy="5163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 hasCustomPrompt="1"/>
          </p:nvPr>
        </p:nvSpPr>
        <p:spPr>
          <a:xfrm>
            <a:off x="6400800" y="990600"/>
            <a:ext cx="5164328" cy="5163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66702DE-E5B3-4312-9507-46788B332893}"/>
              </a:ext>
            </a:extLst>
          </p:cNvPr>
          <p:cNvCxnSpPr>
            <a:cxnSpLocks/>
          </p:cNvCxnSpPr>
          <p:nvPr/>
        </p:nvCxnSpPr>
        <p:spPr>
          <a:xfrm>
            <a:off x="6096000" y="990600"/>
            <a:ext cx="0" cy="516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757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 hasCustomPrompt="1"/>
          </p:nvPr>
        </p:nvSpPr>
        <p:spPr>
          <a:xfrm>
            <a:off x="609601" y="993648"/>
            <a:ext cx="5257796" cy="5163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66702DE-E5B3-4312-9507-46788B332893}"/>
              </a:ext>
            </a:extLst>
          </p:cNvPr>
          <p:cNvCxnSpPr>
            <a:cxnSpLocks/>
          </p:cNvCxnSpPr>
          <p:nvPr/>
        </p:nvCxnSpPr>
        <p:spPr>
          <a:xfrm>
            <a:off x="6096000" y="990600"/>
            <a:ext cx="0" cy="516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3041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Text_IMG_Ann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 hasCustomPrompt="1"/>
          </p:nvPr>
        </p:nvSpPr>
        <p:spPr>
          <a:xfrm>
            <a:off x="609600" y="1066800"/>
            <a:ext cx="5388864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6197600" y="1066800"/>
            <a:ext cx="0" cy="449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E5586031-5CAA-4035-B3EF-57C349133B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2" y="5768789"/>
            <a:ext cx="10896591" cy="555812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dirty="0"/>
              <a:t>Click to edit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B31195-AC07-4445-87BD-08F802E7D9A8}"/>
              </a:ext>
            </a:extLst>
          </p:cNvPr>
          <p:cNvCxnSpPr>
            <a:cxnSpLocks/>
          </p:cNvCxnSpPr>
          <p:nvPr userDrawn="1"/>
        </p:nvCxnSpPr>
        <p:spPr>
          <a:xfrm>
            <a:off x="6197600" y="990600"/>
            <a:ext cx="0" cy="487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56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9906000" cy="68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73821"/>
            <a:ext cx="10972800" cy="538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9144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2600">
              <a:solidFill>
                <a:srgbClr val="000000"/>
              </a:solidFill>
            </a:endParaRPr>
          </a:p>
        </p:txBody>
      </p:sp>
      <p:pic>
        <p:nvPicPr>
          <p:cNvPr id="11" name="图片 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6600" y="178374"/>
            <a:ext cx="609600" cy="59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traight Connector 27"/>
          <p:cNvSpPr>
            <a:spLocks noChangeShapeType="1"/>
          </p:cNvSpPr>
          <p:nvPr/>
        </p:nvSpPr>
        <p:spPr bwMode="auto">
          <a:xfrm>
            <a:off x="609600" y="643345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333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" name="图片 3">
            <a:extLst>
              <a:ext uri="{FF2B5EF4-FFF2-40B4-BE49-F238E27FC236}">
                <a16:creationId xmlns:a16="http://schemas.microsoft.com/office/drawing/2014/main" id="{6FE41933-6747-443E-9EC8-A3AD89E3946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6600" y="178374"/>
            <a:ext cx="609600" cy="59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traight Connector 27">
            <a:extLst>
              <a:ext uri="{FF2B5EF4-FFF2-40B4-BE49-F238E27FC236}">
                <a16:creationId xmlns:a16="http://schemas.microsoft.com/office/drawing/2014/main" id="{CA24119E-367C-4768-9C61-4050876613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433454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74BB90F-F3E2-4176-8DCF-4BA0C7FB99E9}"/>
              </a:ext>
            </a:extLst>
          </p:cNvPr>
          <p:cNvSpPr txBox="1">
            <a:spLocks/>
          </p:cNvSpPr>
          <p:nvPr userDrawn="1"/>
        </p:nvSpPr>
        <p:spPr>
          <a:xfrm>
            <a:off x="3886200" y="6486472"/>
            <a:ext cx="55880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CN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15495E70-B8C0-43D6-9D51-E815365D347B}"/>
              </a:ext>
            </a:extLst>
          </p:cNvPr>
          <p:cNvSpPr/>
          <p:nvPr userDrawn="1"/>
        </p:nvSpPr>
        <p:spPr>
          <a:xfrm>
            <a:off x="1051734" y="6486472"/>
            <a:ext cx="14093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kern="1200" dirty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邱锡鹏 </a:t>
            </a:r>
            <a:r>
              <a:rPr lang="en-US" altLang="zh-CN" sz="1200" kern="1200" dirty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(</a:t>
            </a:r>
            <a:r>
              <a:rPr lang="zh-CN" altLang="en-US" sz="1200" kern="1200" dirty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复旦大学</a:t>
            </a:r>
            <a:r>
              <a:rPr lang="en-US" altLang="zh-CN" sz="1200" kern="1200" dirty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)</a:t>
            </a:r>
            <a:endParaRPr lang="zh-CN" altLang="zh-CN" sz="12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F3EBD96C-7466-4778-8018-50F13E521D96}"/>
              </a:ext>
            </a:extLst>
          </p:cNvPr>
          <p:cNvSpPr/>
          <p:nvPr userDrawn="1"/>
        </p:nvSpPr>
        <p:spPr>
          <a:xfrm>
            <a:off x="10899306" y="6486472"/>
            <a:ext cx="429854" cy="27699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defRPr/>
            </a:pPr>
            <a:fld id="{7A0AC270-0923-4589-A51D-6091E7C5371F}" type="slidenum">
              <a:rPr lang="zh-CN" altLang="en-US" sz="12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endParaRPr lang="en-US" altLang="zh-CN" sz="12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891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783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674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566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3" indent="-204783" algn="l" rtl="0" eaLnBrk="1" fontAlgn="base" hangingPunct="1">
        <a:spcBef>
          <a:spcPts val="451"/>
        </a:spcBef>
        <a:spcAft>
          <a:spcPts val="60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410756" indent="-204783" algn="l" rtl="0" eaLnBrk="1" fontAlgn="base" hangingPunct="1">
        <a:spcBef>
          <a:spcPts val="375"/>
        </a:spcBef>
        <a:spcAft>
          <a:spcPts val="60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133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616729" indent="-171446" algn="l" rtl="0" eaLnBrk="1" fontAlgn="base" hangingPunct="1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1600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822702" indent="-171446" algn="l" rtl="0" eaLnBrk="1" fontAlgn="base" hangingPunct="1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674" indent="-171446" algn="l" rtl="0" eaLnBrk="1" fontAlgn="base" hangingPunct="1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234409" indent="-137157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566" indent="-137157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1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22" indent="-137157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1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879" indent="-137157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xpqiu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大规模预训练模型与编译器优化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5B74F2B-E02B-4DB0-A503-D829324EA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WAIC 2021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邱锡鹏</a:t>
            </a:r>
          </a:p>
          <a:p>
            <a:r>
              <a:rPr lang="zh-CN" altLang="en-US" dirty="0"/>
              <a:t>复旦大学</a:t>
            </a:r>
            <a:endParaRPr lang="en-US" altLang="zh-CN" dirty="0"/>
          </a:p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https://xpqiu.github.io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1B3DF-24A5-4C36-A171-D269A875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DeepSpeed</a:t>
            </a:r>
            <a:endParaRPr lang="zh-CN" altLang="en-US" dirty="0"/>
          </a:p>
        </p:txBody>
      </p:sp>
      <p:pic>
        <p:nvPicPr>
          <p:cNvPr id="4098" name="Picture 2" descr="DeepSpeed multi GPU inference offers up to 6.9 times throughput improvement for large deep learning model inference. Progressive Layer Dropping offers 2.8 times faster convergence for large model training. 1-bit LAMB offers up to 4.6 times less communication overhead. Single GPU speedups for inference: 2.1 times on BERT Base, 4.4 times on BERT Large, 3.8 times on GPT 2, 3.5 times on GPT 2 XL, 1.9 times on GPT Neo. Multi GPU speedups for inference: 6.2 times for Turing NLG, 3.7 times for 175 billion parameter language model. ">
            <a:extLst>
              <a:ext uri="{FF2B5EF4-FFF2-40B4-BE49-F238E27FC236}">
                <a16:creationId xmlns:a16="http://schemas.microsoft.com/office/drawing/2014/main" id="{38F39925-95A9-43A2-9909-FFD7E533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90600"/>
            <a:ext cx="9064625" cy="510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4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40373-DFBC-4E03-9FF0-E9EA123D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Fusion in </a:t>
            </a:r>
            <a:r>
              <a:rPr lang="en-US" altLang="zh-CN" dirty="0" err="1"/>
              <a:t>DeepSpeed</a:t>
            </a:r>
            <a:endParaRPr lang="zh-CN" altLang="en-US" dirty="0"/>
          </a:p>
        </p:txBody>
      </p:sp>
      <p:pic>
        <p:nvPicPr>
          <p:cNvPr id="5122" name="Picture 2" descr="diagram">
            <a:extLst>
              <a:ext uri="{FF2B5EF4-FFF2-40B4-BE49-F238E27FC236}">
                <a16:creationId xmlns:a16="http://schemas.microsoft.com/office/drawing/2014/main" id="{26133D5E-3120-4756-8E35-6D5F43A5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5410200" cy="361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microsoft.com/en-us/research/uploads/prod/2021/05/DeepSpeed_fig2_5blog-1024x543.jpg">
            <a:extLst>
              <a:ext uri="{FF2B5EF4-FFF2-40B4-BE49-F238E27FC236}">
                <a16:creationId xmlns:a16="http://schemas.microsoft.com/office/drawing/2014/main" id="{FA58B51B-561B-4822-8EAC-E9784EFF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35071"/>
            <a:ext cx="6400800" cy="339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892D55-9036-455B-8032-38CBAA05B40A}"/>
              </a:ext>
            </a:extLst>
          </p:cNvPr>
          <p:cNvSpPr/>
          <p:nvPr/>
        </p:nvSpPr>
        <p:spPr>
          <a:xfrm>
            <a:off x="2209800" y="522553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Deep Fusion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599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B0796-08C5-4572-93C1-1D3A68D6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Fused Kernel in Megatron</a:t>
            </a:r>
            <a:endParaRPr lang="zh-CN" altLang="en-US" dirty="0"/>
          </a:p>
        </p:txBody>
      </p:sp>
      <p:pic>
        <p:nvPicPr>
          <p:cNvPr id="7170" name="Picture 2" descr="https://developer.nvidia.com/blog/wp-content/uploads/2020/07/cbr-fusion-network-segments-1-625x471.png">
            <a:extLst>
              <a:ext uri="{FF2B5EF4-FFF2-40B4-BE49-F238E27FC236}">
                <a16:creationId xmlns:a16="http://schemas.microsoft.com/office/drawing/2014/main" id="{AECCB71B-1BBC-4737-A12B-782572BDD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71600"/>
            <a:ext cx="59531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1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4A30B-2389-4AB0-870F-38B70703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dirty="0"/>
            </a:br>
            <a:r>
              <a:rPr lang="zh-CN" altLang="en-US" dirty="0"/>
              <a:t>自动编译解决方案</a:t>
            </a:r>
            <a:r>
              <a:rPr lang="en-US" altLang="zh-CN" dirty="0" err="1"/>
              <a:t>TorchScript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E474BD-C04C-4770-97F0-3F24E567C8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模型部署</a:t>
            </a:r>
          </a:p>
          <a:p>
            <a:pPr lvl="1"/>
            <a:r>
              <a:rPr lang="zh-CN" altLang="en-US" dirty="0"/>
              <a:t>通过 </a:t>
            </a:r>
            <a:r>
              <a:rPr lang="en-US" altLang="zh-CN" dirty="0"/>
              <a:t>JIT </a:t>
            </a:r>
            <a:r>
              <a:rPr lang="zh-CN" altLang="en-US" dirty="0"/>
              <a:t>将模型转为语言无关的模块，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Python </a:t>
            </a:r>
            <a:r>
              <a:rPr lang="zh-CN" altLang="en-US" dirty="0"/>
              <a:t>训练模型，使用 </a:t>
            </a:r>
            <a:r>
              <a:rPr lang="en-US" altLang="zh-CN" dirty="0"/>
              <a:t>C++ </a:t>
            </a:r>
            <a:r>
              <a:rPr lang="zh-CN" altLang="en-US" dirty="0"/>
              <a:t>将模型部署到生产环境</a:t>
            </a:r>
            <a:endParaRPr lang="en-US" altLang="zh-CN" dirty="0"/>
          </a:p>
          <a:p>
            <a:r>
              <a:rPr lang="zh-CN" altLang="en-US" dirty="0"/>
              <a:t>性能提升</a:t>
            </a:r>
          </a:p>
          <a:p>
            <a:pPr lvl="1"/>
            <a:r>
              <a:rPr lang="zh-CN" altLang="en-US" dirty="0"/>
              <a:t>如果推断的场景对性能要求高，则可以考虑将模型（</a:t>
            </a:r>
            <a:r>
              <a:rPr lang="en-US" altLang="zh-CN" dirty="0" err="1"/>
              <a:t>torch.nn.Module</a:t>
            </a:r>
            <a:r>
              <a:rPr lang="zh-CN" altLang="en-US" dirty="0"/>
              <a:t>）转换为 </a:t>
            </a:r>
            <a:r>
              <a:rPr lang="en-US" altLang="zh-CN" dirty="0" err="1"/>
              <a:t>TorchScript</a:t>
            </a:r>
            <a:r>
              <a:rPr lang="en-US" altLang="zh-CN" dirty="0"/>
              <a:t> Module</a:t>
            </a:r>
            <a:r>
              <a:rPr lang="zh-CN" altLang="en-US" dirty="0"/>
              <a:t>，再进行推断。</a:t>
            </a:r>
          </a:p>
          <a:p>
            <a:r>
              <a:rPr lang="zh-CN" altLang="en-US" dirty="0"/>
              <a:t>模型可视化</a:t>
            </a:r>
          </a:p>
          <a:p>
            <a:pPr lvl="1"/>
            <a:r>
              <a:rPr lang="en-US" altLang="zh-CN" dirty="0" err="1"/>
              <a:t>TorchScript</a:t>
            </a:r>
            <a:r>
              <a:rPr lang="zh-CN" altLang="en-US" dirty="0"/>
              <a:t>为静态图编程模型，易可视化</a:t>
            </a:r>
          </a:p>
          <a:p>
            <a:endParaRPr lang="zh-CN" altLang="en-US" dirty="0"/>
          </a:p>
        </p:txBody>
      </p:sp>
      <p:pic>
        <p:nvPicPr>
          <p:cNvPr id="6145" name="Picture 1" descr="https://a1jkiq3cpx.feishu.cn/space/api/box/stream/download/asynccode/?code=MGIwYWZmMTU4NDIwMzU0ZTNiZTJjMjM0YWY1NWFhYjJfOWtWbTBNekNmTlROd1kxejFUR1FFR2s1cDc2YlFTZHBfVG9rZW46Ym94Y25tUGkzczI4MTZLd0wzWk90dmdIbmNlXzE2MjU3Njg4OTA6MTYyNTc3MjQ5MF9WNA">
            <a:extLst>
              <a:ext uri="{FF2B5EF4-FFF2-40B4-BE49-F238E27FC236}">
                <a16:creationId xmlns:a16="http://schemas.microsoft.com/office/drawing/2014/main" id="{840D03EE-2DCA-4E40-B145-A1E232E7E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60" y="4800600"/>
            <a:ext cx="747048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17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197B8-5B62-4E15-8F54-CDC099D3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CA2E2C-2078-40F2-AAC0-445C38C18B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大规模预训练模型对训练和推断效率要求很高</a:t>
            </a:r>
            <a:endParaRPr lang="en-US" altLang="zh-CN" dirty="0"/>
          </a:p>
          <a:p>
            <a:pPr lvl="1"/>
            <a:r>
              <a:rPr lang="zh-CN" altLang="en-US" dirty="0"/>
              <a:t>深度算子优化加速</a:t>
            </a:r>
            <a:endParaRPr lang="en-US" altLang="zh-CN" dirty="0"/>
          </a:p>
          <a:p>
            <a:pPr lvl="1"/>
            <a:r>
              <a:rPr lang="zh-CN" altLang="en-US" dirty="0"/>
              <a:t>自动数据并行、模型并行等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不同框架的模型互通问题</a:t>
            </a:r>
            <a:endParaRPr lang="en-US" altLang="zh-CN" dirty="0"/>
          </a:p>
          <a:p>
            <a:pPr lvl="1"/>
            <a:r>
              <a:rPr lang="zh-CN" altLang="en-US" dirty="0"/>
              <a:t>自动模型转换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训练与推断的需求差异</a:t>
            </a:r>
            <a:endParaRPr lang="en-US" altLang="zh-CN" dirty="0"/>
          </a:p>
          <a:p>
            <a:pPr lvl="1"/>
            <a:r>
              <a:rPr lang="zh-CN" altLang="en-US" dirty="0"/>
              <a:t>自动量化</a:t>
            </a:r>
            <a:endParaRPr lang="en-US" altLang="zh-CN" dirty="0"/>
          </a:p>
          <a:p>
            <a:pPr lvl="1"/>
            <a:r>
              <a:rPr lang="zh-CN" altLang="en-US"/>
              <a:t>多端部署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63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37708-DE41-4322-9962-B9EB1678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深度学习编译器</a:t>
            </a:r>
          </a:p>
        </p:txBody>
      </p:sp>
      <p:pic>
        <p:nvPicPr>
          <p:cNvPr id="2050" name="Picture 2" descr="https://filescdn.proginn.com/116623a06ed594bc7ce35943ea636d93/5f661f7b90ca96f51029364434d34bc9.webp">
            <a:extLst>
              <a:ext uri="{FF2B5EF4-FFF2-40B4-BE49-F238E27FC236}">
                <a16:creationId xmlns:a16="http://schemas.microsoft.com/office/drawing/2014/main" id="{435F8F8A-8559-44CD-A95A-0C453D708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/>
        </p:blipFill>
        <p:spPr bwMode="auto">
          <a:xfrm>
            <a:off x="1066800" y="2209800"/>
            <a:ext cx="933070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01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559DC-3122-4342-9DA8-9A554296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</a:t>
            </a:r>
            <a:r>
              <a:rPr lang="zh-CN" altLang="en-US" dirty="0"/>
              <a:t>编译过程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E31DF-DD44-47A6-B160-DF3AAA11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67891"/>
            <a:ext cx="10668000" cy="19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A29C1-4EFA-43CA-A0B8-1E0092D7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深度学习编译器</a:t>
            </a:r>
          </a:p>
        </p:txBody>
      </p:sp>
      <p:pic>
        <p:nvPicPr>
          <p:cNvPr id="1026" name="Picture 2" descr="深度学习编译器简介-云社区-华为云">
            <a:extLst>
              <a:ext uri="{FF2B5EF4-FFF2-40B4-BE49-F238E27FC236}">
                <a16:creationId xmlns:a16="http://schemas.microsoft.com/office/drawing/2014/main" id="{CCD37C0B-6B1D-4E7E-8B10-44E3405C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8353091" cy="34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9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44E60-4D95-456F-B3EC-DEFFDE9D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</a:t>
            </a:r>
            <a:r>
              <a:rPr lang="zh-CN" altLang="en-US" dirty="0"/>
              <a:t>编译器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2842DB-8C6B-4E22-896D-C622E3112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43000"/>
            <a:ext cx="8220135" cy="49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7E867-28EF-418A-A12A-3452211A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E615F-3F4C-4E1A-8B6E-50E0A600BFA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百花齐放带来</a:t>
            </a:r>
            <a:r>
              <a:rPr lang="en-US" altLang="zh-CN" dirty="0"/>
              <a:t>DL</a:t>
            </a:r>
            <a:r>
              <a:rPr lang="zh-CN" altLang="en-US" dirty="0"/>
              <a:t>繁荣的同时，也带来了互通的问题。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各种</a:t>
            </a:r>
            <a:r>
              <a:rPr lang="en-US" altLang="zh-CN" dirty="0"/>
              <a:t>graph</a:t>
            </a:r>
            <a:r>
              <a:rPr lang="zh-CN" altLang="en-US" dirty="0"/>
              <a:t>结构和算子层出不穷，需要在各种后端运行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依靠优化工程师去重复造轮子，工作量巨大，且优化工程师也是稀缺资源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4C8958-B169-4FD8-8B9C-D943CC5F4D0F}"/>
              </a:ext>
            </a:extLst>
          </p:cNvPr>
          <p:cNvSpPr txBox="1"/>
          <p:nvPr/>
        </p:nvSpPr>
        <p:spPr>
          <a:xfrm>
            <a:off x="5029199" y="5383698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DL</a:t>
            </a:r>
            <a:r>
              <a:rPr lang="zh-CN" altLang="en-US" sz="2400" dirty="0">
                <a:solidFill>
                  <a:srgbClr val="FF0000"/>
                </a:solidFill>
              </a:rPr>
              <a:t>编译器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38E686-9EDE-482E-88BB-51068F7B8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68" y="3628103"/>
            <a:ext cx="8186797" cy="12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9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9C45E9-5126-4E59-8CA2-F2697171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一个例子：</a:t>
            </a:r>
            <a:r>
              <a:rPr lang="en-US" altLang="zh-CN" dirty="0"/>
              <a:t>TVM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822360-DBDC-4E23-8092-F020C0773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68" y="1219200"/>
            <a:ext cx="7110464" cy="47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806B224-91CB-471B-A8E5-FB841A42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Upper Bound of PTMs</a:t>
            </a:r>
            <a:endParaRPr lang="zh-CN" altLang="en-US" dirty="0"/>
          </a:p>
        </p:txBody>
      </p:sp>
      <p:pic>
        <p:nvPicPr>
          <p:cNvPr id="1026" name="Picture 2" descr="chart ">
            <a:extLst>
              <a:ext uri="{FF2B5EF4-FFF2-40B4-BE49-F238E27FC236}">
                <a16:creationId xmlns:a16="http://schemas.microsoft.com/office/drawing/2014/main" id="{3C2D8975-EE0F-4892-ADB9-D01C15196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3589"/>
            <a:ext cx="6781800" cy="38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F5B87A-A1DE-4C6B-81D6-C927FBBFA228}"/>
              </a:ext>
            </a:extLst>
          </p:cNvPr>
          <p:cNvSpPr txBox="1"/>
          <p:nvPr/>
        </p:nvSpPr>
        <p:spPr>
          <a:xfrm>
            <a:off x="8458200" y="1048571"/>
            <a:ext cx="85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GPT-3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175b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What Can You Do with the OpenAI GPT-3 Language Model? - Exxact">
            <a:extLst>
              <a:ext uri="{FF2B5EF4-FFF2-40B4-BE49-F238E27FC236}">
                <a16:creationId xmlns:a16="http://schemas.microsoft.com/office/drawing/2014/main" id="{47EDDA2B-83BA-43C8-9845-30F38E36F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124200"/>
            <a:ext cx="4614250" cy="276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02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1B3DF-24A5-4C36-A171-D269A875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DeepSpeed</a:t>
            </a:r>
            <a:endParaRPr lang="zh-CN" altLang="en-US" dirty="0"/>
          </a:p>
        </p:txBody>
      </p:sp>
      <p:pic>
        <p:nvPicPr>
          <p:cNvPr id="3074" name="Picture 2" descr="https://www.microsoft.com/en-us/research/uploads/prod/2020/05/1400x788DeepSpeedslowed.gif">
            <a:extLst>
              <a:ext uri="{FF2B5EF4-FFF2-40B4-BE49-F238E27FC236}">
                <a16:creationId xmlns:a16="http://schemas.microsoft.com/office/drawing/2014/main" id="{D8CD4F7E-4F36-4D49-8600-8F9BFFBC69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9369425" cy="527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49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-tutorial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xpqiu">
      <a:majorFont>
        <a:latin typeface="Helvetica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-tutorial" id="{788F09E8-BD46-426E-964C-A34F51617685}" vid="{7BB03893-A312-4C6C-A137-C23996061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my-tutorial</Template>
  <TotalTime>17045</TotalTime>
  <Words>500</Words>
  <Application>Microsoft Office PowerPoint</Application>
  <PresentationFormat>宽屏</PresentationFormat>
  <Paragraphs>66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华文楷体</vt:lpstr>
      <vt:lpstr>宋体</vt:lpstr>
      <vt:lpstr>微软雅黑</vt:lpstr>
      <vt:lpstr>Arial</vt:lpstr>
      <vt:lpstr>Calibri</vt:lpstr>
      <vt:lpstr>Helvetica</vt:lpstr>
      <vt:lpstr>Wingdings</vt:lpstr>
      <vt:lpstr>Wingdings 3</vt:lpstr>
      <vt:lpstr>my-tutorial</vt:lpstr>
      <vt:lpstr>大规模预训练模型与编译器优化</vt:lpstr>
      <vt:lpstr>深度学习编译器</vt:lpstr>
      <vt:lpstr>DL编译过程</vt:lpstr>
      <vt:lpstr>深度学习编译器</vt:lpstr>
      <vt:lpstr>DL编译器</vt:lpstr>
      <vt:lpstr>挑战</vt:lpstr>
      <vt:lpstr>一个例子：TVM</vt:lpstr>
      <vt:lpstr>Upper Bound of PTMs</vt:lpstr>
      <vt:lpstr>DeepSpeed</vt:lpstr>
      <vt:lpstr>DeepSpeed</vt:lpstr>
      <vt:lpstr>Deep Fusion in DeepSpeed</vt:lpstr>
      <vt:lpstr>Fused Kernel in Megatron</vt:lpstr>
      <vt:lpstr> 自动编译解决方案TorchScript</vt:lpstr>
      <vt:lpstr>总结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Xipeng Qiu</cp:lastModifiedBy>
  <cp:revision>2564</cp:revision>
  <dcterms:created xsi:type="dcterms:W3CDTF">2009-03-19T21:17:53Z</dcterms:created>
  <dcterms:modified xsi:type="dcterms:W3CDTF">2021-07-09T00:30:36Z</dcterms:modified>
</cp:coreProperties>
</file>